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93" r:id="rId5"/>
    <p:sldId id="294" r:id="rId6"/>
    <p:sldId id="295" r:id="rId7"/>
    <p:sldId id="260" r:id="rId8"/>
    <p:sldId id="262" r:id="rId9"/>
    <p:sldId id="29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59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3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94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03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64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393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47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439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10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375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04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100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392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252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282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9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89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D9D88D-E985-475A-84DA-DAEFD1D67189}" type="datetimeFigureOut">
              <a:rPr lang="hr-HR" smtClean="0"/>
              <a:t>26.1.2024.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4605-81B8-47BD-A981-2C0B22E242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2624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MENTALNO ZDRAVLJE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ŠTO S NJIM?</a:t>
            </a:r>
          </a:p>
        </p:txBody>
      </p:sp>
    </p:spTree>
    <p:extLst>
      <p:ext uri="{BB962C8B-B14F-4D97-AF65-F5344CB8AC3E}">
        <p14:creationId xmlns:p14="http://schemas.microsoft.com/office/powerpoint/2010/main" val="297809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DEFINICIJA: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stanje dobrobiti u kojem pojedinac ostvaruje svoje potencijale, može se nositi s normalnim životnim stresovima, može raditi produktivno i plodno te je sposoban pridonositi svojoj zajednici</a:t>
            </a:r>
          </a:p>
          <a:p>
            <a:pPr algn="just"/>
            <a:r>
              <a:rPr lang="hr-HR" dirty="0"/>
              <a:t>značajno povezano s našim subjektivnim osjećajem dobrobiti – našom emocionalnom, psihološkom, socijalnom (društvenom), duhovnom, ali i tjelesnom dobrobiti i </a:t>
            </a:r>
          </a:p>
          <a:p>
            <a:pPr algn="just"/>
            <a:r>
              <a:rPr lang="hr-HR" dirty="0"/>
              <a:t>sastavni je dio općega zdravlja</a:t>
            </a:r>
          </a:p>
          <a:p>
            <a:pPr algn="just"/>
            <a:r>
              <a:rPr lang="hr-HR" dirty="0"/>
              <a:t>temelj koji omogućuje djeci i mladima da ostvare vlastite potencijale</a:t>
            </a:r>
          </a:p>
        </p:txBody>
      </p:sp>
    </p:spTree>
    <p:extLst>
      <p:ext uri="{BB962C8B-B14F-4D97-AF65-F5344CB8AC3E}">
        <p14:creationId xmlns:p14="http://schemas.microsoft.com/office/powerpoint/2010/main" val="21733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Temeljne činjenice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	</a:t>
            </a:r>
            <a:r>
              <a:rPr lang="hr-HR" sz="2400" dirty="0"/>
              <a:t>1 od 5 djece i mladih ima psihičke teškoće</a:t>
            </a:r>
          </a:p>
          <a:p>
            <a:r>
              <a:rPr lang="hr-HR" sz="2400" dirty="0"/>
              <a:t>Najčešće:	</a:t>
            </a:r>
            <a:r>
              <a:rPr lang="hr-HR" dirty="0"/>
              <a:t>anksioznost</a:t>
            </a:r>
          </a:p>
          <a:p>
            <a:pPr marL="2277400" lvl="5" indent="0">
              <a:buNone/>
            </a:pPr>
            <a:r>
              <a:rPr lang="hr-HR" sz="2000" dirty="0"/>
              <a:t>depresija</a:t>
            </a:r>
          </a:p>
          <a:p>
            <a:pPr marL="2277400" lvl="5" indent="0">
              <a:buNone/>
            </a:pPr>
            <a:r>
              <a:rPr lang="hr-HR" sz="2000" dirty="0"/>
              <a:t>poremećaji spavanja</a:t>
            </a:r>
          </a:p>
          <a:p>
            <a:pPr marL="2277400" lvl="5" indent="0">
              <a:buNone/>
            </a:pPr>
            <a:r>
              <a:rPr lang="hr-HR" sz="2000" dirty="0"/>
              <a:t>teškoće učenja</a:t>
            </a:r>
          </a:p>
          <a:p>
            <a:pPr marL="2277400" lvl="5" indent="0">
              <a:buNone/>
            </a:pPr>
            <a:r>
              <a:rPr lang="hr-HR" sz="2000" dirty="0"/>
              <a:t>samoozljeđivanje</a:t>
            </a:r>
          </a:p>
          <a:p>
            <a:pPr marL="2277400" lvl="5" indent="0">
              <a:buNone/>
            </a:pPr>
            <a:r>
              <a:rPr lang="hr-HR" sz="2000" dirty="0"/>
              <a:t>raznoliki identiteti</a:t>
            </a:r>
          </a:p>
          <a:p>
            <a:pPr marL="2277400" lvl="5" indent="0">
              <a:buNone/>
            </a:pPr>
            <a:r>
              <a:rPr lang="hr-HR" sz="2000" dirty="0"/>
              <a:t>ovisnost o digitalnom</a:t>
            </a:r>
          </a:p>
          <a:p>
            <a:pPr lvl="5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632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RIZIČNI FAKTORI NA KOJE JE POTREBNO OBRATITI PAŽNJU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•	OSOBNI: težak temperament, nisko samopoštovanje, slabo razvijene emocionalne i socijalne vještine; nezreli mehanizmi suočavanja; negativan kognitivni stil</a:t>
            </a:r>
          </a:p>
          <a:p>
            <a:r>
              <a:rPr lang="hr-HR" dirty="0"/>
              <a:t>•	OBITELJSKI: obiteljska disharmonija, nestabilnost ili raspad; nedosljedni i neodgovarajući roditeljski postupci; tjelesna bolest; mentalni poremećaj ili ovisnost roditelja</a:t>
            </a:r>
          </a:p>
          <a:p>
            <a:r>
              <a:rPr lang="hr-HR" dirty="0"/>
              <a:t>•	ŠKOLSKI: odbacivanje vršnjaka, školski neuspjeh, slaba povezanost sa školom, teškoće u prilagodbi na promjene u školovanju</a:t>
            </a:r>
          </a:p>
          <a:p>
            <a:r>
              <a:rPr lang="hr-HR" dirty="0"/>
              <a:t>•	ŽIVOTNI: emocionalna trauma, smrt člana obitelji ili bliske osobe; </a:t>
            </a:r>
          </a:p>
          <a:p>
            <a:r>
              <a:rPr lang="hr-HR" dirty="0"/>
              <a:t>•	SOCIJALNI: diskriminacija, izolacija, socioekonomski problemi, nedostupnost odgovarajućih sustava podrške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78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 stresa u 21. stoljeću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Digitalizacija</a:t>
            </a:r>
          </a:p>
          <a:p>
            <a:r>
              <a:rPr lang="hr-HR" dirty="0"/>
              <a:t>Nerealni standardi</a:t>
            </a:r>
          </a:p>
          <a:p>
            <a:r>
              <a:rPr lang="hr-HR" dirty="0"/>
              <a:t>Roditelji pod stresom</a:t>
            </a:r>
          </a:p>
          <a:p>
            <a:r>
              <a:rPr lang="hr-HR" dirty="0"/>
              <a:t>Dijete u fokusu</a:t>
            </a:r>
          </a:p>
          <a:p>
            <a:r>
              <a:rPr lang="hr-HR" dirty="0"/>
              <a:t>Individualističke vrijednosti</a:t>
            </a:r>
          </a:p>
          <a:p>
            <a:r>
              <a:rPr lang="hr-HR" dirty="0" err="1"/>
              <a:t>Pandemija</a:t>
            </a:r>
            <a:r>
              <a:rPr lang="hr-HR" dirty="0"/>
              <a:t>, potres, rat, ekonomska nesigurnost</a:t>
            </a:r>
          </a:p>
        </p:txBody>
      </p:sp>
    </p:spTree>
    <p:extLst>
      <p:ext uri="{BB962C8B-B14F-4D97-AF65-F5344CB8AC3E}">
        <p14:creationId xmlns:p14="http://schemas.microsoft.com/office/powerpoint/2010/main" val="179512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Veći broj djece i mladih sa smetnjama</a:t>
            </a:r>
          </a:p>
          <a:p>
            <a:r>
              <a:rPr lang="hr-HR" sz="2800" dirty="0"/>
              <a:t>Sve teže kliničke slike</a:t>
            </a:r>
          </a:p>
          <a:p>
            <a:r>
              <a:rPr lang="hr-HR" sz="2800" dirty="0"/>
              <a:t>Nedovoljni kapaciteti u kliničkim ustanovama</a:t>
            </a:r>
          </a:p>
          <a:p>
            <a:r>
              <a:rPr lang="hr-HR" sz="2800" dirty="0"/>
              <a:t>Povećana mentalno-zdravstvena pismenost</a:t>
            </a:r>
          </a:p>
        </p:txBody>
      </p:sp>
    </p:spTree>
    <p:extLst>
      <p:ext uri="{BB962C8B-B14F-4D97-AF65-F5344CB8AC3E}">
        <p14:creationId xmlns:p14="http://schemas.microsoft.com/office/powerpoint/2010/main" val="21597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5565" y="452718"/>
            <a:ext cx="9755270" cy="1400530"/>
          </a:xfrm>
        </p:spPr>
        <p:txBody>
          <a:bodyPr/>
          <a:lstStyle/>
          <a:p>
            <a:r>
              <a:rPr lang="hr-HR" sz="3200" dirty="0"/>
              <a:t>PROMJENE KOJE SE MOGU PRIMIJETITI KOD UČENIKA S TEŠKOĆAMA MENTALNOG ZDRAVLJA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4000" dirty="0"/>
              <a:t>•	</a:t>
            </a:r>
            <a:r>
              <a:rPr lang="hr-HR" sz="4800" dirty="0"/>
              <a:t>Promjene ponašanja </a:t>
            </a:r>
          </a:p>
          <a:p>
            <a:pPr marL="0" indent="0">
              <a:buNone/>
            </a:pPr>
            <a:r>
              <a:rPr lang="hr-HR" sz="4800" dirty="0"/>
              <a:t>•	Promjene u izgledu </a:t>
            </a:r>
          </a:p>
          <a:p>
            <a:pPr marL="0" indent="0">
              <a:buNone/>
            </a:pPr>
            <a:r>
              <a:rPr lang="hr-HR" sz="4800" dirty="0"/>
              <a:t>•	Emocionalne promjene </a:t>
            </a:r>
          </a:p>
          <a:p>
            <a:pPr marL="0" indent="0">
              <a:buNone/>
            </a:pPr>
            <a:r>
              <a:rPr lang="hr-HR" sz="4800" dirty="0"/>
              <a:t>•	Kognitivne promjene </a:t>
            </a:r>
          </a:p>
          <a:p>
            <a:pPr marL="0" indent="0">
              <a:buNone/>
            </a:pP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7424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Upitnika o mentalnom zdravlju učenika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Primijenjen je tijekom Mjeseca borbe protiv ovisnosti</a:t>
            </a:r>
          </a:p>
          <a:p>
            <a:r>
              <a:rPr lang="hr-HR" dirty="0"/>
              <a:t>Ispitanici: učenici od 3. do 8. razreda</a:t>
            </a:r>
          </a:p>
          <a:p>
            <a:r>
              <a:rPr lang="hr-HR" dirty="0"/>
              <a:t>Sudjelovalo 278 učenika (od ukupno 427 učenika) – 65%</a:t>
            </a:r>
          </a:p>
          <a:p>
            <a:r>
              <a:rPr lang="hr-HR" dirty="0"/>
              <a:t>132 dječaka (47%) i 146 djevojčica (53%)</a:t>
            </a:r>
          </a:p>
          <a:p>
            <a:r>
              <a:rPr lang="hr-HR" dirty="0"/>
              <a:t>Rezultati će biti prezentirani na Učiteljskom vijeću, i nakon toga dostupni na web stranici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196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941" y="1854191"/>
            <a:ext cx="5977872" cy="3041081"/>
          </a:xfrm>
        </p:spPr>
        <p:txBody>
          <a:bodyPr>
            <a:normAutofit/>
          </a:bodyPr>
          <a:lstStyle/>
          <a:p>
            <a:r>
              <a:rPr lang="hr-HR" sz="9600" dirty="0"/>
              <a:t>75 % </a:t>
            </a:r>
            <a:r>
              <a:rPr lang="hr-HR" sz="1200" dirty="0"/>
              <a:t>tog vremena će </a:t>
            </a:r>
            <a:br>
              <a:rPr lang="hr-HR" sz="1200" dirty="0"/>
            </a:br>
            <a:r>
              <a:rPr lang="hr-HR" sz="1200" dirty="0"/>
              <a:t>biti iskorišteno do djetetove 12. </a:t>
            </a:r>
            <a:r>
              <a:rPr lang="hr-HR" sz="1200"/>
              <a:t>godine.</a:t>
            </a:r>
            <a:endParaRPr lang="hr-HR" sz="96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76519" y="1854191"/>
            <a:ext cx="4241664" cy="1574809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Od 100 posto vremena koje su vam na raspolaganju za provesti s Vašim djetetom</a:t>
            </a:r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r="26662"/>
          <a:stretch>
            <a:fillRect/>
          </a:stretch>
        </p:blipFill>
        <p:spPr>
          <a:xfrm>
            <a:off x="4618182" y="692727"/>
            <a:ext cx="6197600" cy="5689599"/>
          </a:xfrm>
        </p:spPr>
      </p:pic>
    </p:spTree>
    <p:extLst>
      <p:ext uri="{BB962C8B-B14F-4D97-AF65-F5344CB8AC3E}">
        <p14:creationId xmlns:p14="http://schemas.microsoft.com/office/powerpoint/2010/main" val="1952829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563</TotalTime>
  <Words>223</Words>
  <Application>Microsoft Office PowerPoint</Application>
  <PresentationFormat>Široki zaslon</PresentationFormat>
  <Paragraphs>50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MENTALNO ZDRAVLJE </vt:lpstr>
      <vt:lpstr>DEFINICIJA: </vt:lpstr>
      <vt:lpstr>Temeljne činjenice</vt:lpstr>
      <vt:lpstr>RIZIČNI FAKTORI NA KOJE JE POTREBNO OBRATITI PAŽNJU</vt:lpstr>
      <vt:lpstr>Izvori stresa u 21. stoljeću</vt:lpstr>
      <vt:lpstr>Rezultat</vt:lpstr>
      <vt:lpstr>PROMJENE KOJE SE MOGU PRIMIJETITI KOD UČENIKA S TEŠKOĆAMA MENTALNOG ZDRAVLJA</vt:lpstr>
      <vt:lpstr>Upitnika o mentalnom zdravlju učenika</vt:lpstr>
      <vt:lpstr>75 % tog vremena će  biti iskorišteno do djetetove 12. godine.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MENTALNO ZDRAVLJE </dc:title>
  <dc:creator>Korisnik</dc:creator>
  <cp:lastModifiedBy>Stručna Suradnica</cp:lastModifiedBy>
  <cp:revision>22</cp:revision>
  <dcterms:created xsi:type="dcterms:W3CDTF">2023-11-30T08:56:03Z</dcterms:created>
  <dcterms:modified xsi:type="dcterms:W3CDTF">2024-01-26T10:31:54Z</dcterms:modified>
</cp:coreProperties>
</file>